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6" r:id="rId1"/>
  </p:sldMasterIdLst>
  <p:notesMasterIdLst>
    <p:notesMasterId r:id="rId22"/>
  </p:notesMasterIdLst>
  <p:sldIdLst>
    <p:sldId id="256" r:id="rId2"/>
    <p:sldId id="260" r:id="rId3"/>
    <p:sldId id="279" r:id="rId4"/>
    <p:sldId id="269" r:id="rId5"/>
    <p:sldId id="259" r:id="rId6"/>
    <p:sldId id="261" r:id="rId7"/>
    <p:sldId id="273" r:id="rId8"/>
    <p:sldId id="272" r:id="rId9"/>
    <p:sldId id="262" r:id="rId10"/>
    <p:sldId id="267" r:id="rId11"/>
    <p:sldId id="268" r:id="rId12"/>
    <p:sldId id="274" r:id="rId13"/>
    <p:sldId id="276" r:id="rId14"/>
    <p:sldId id="277" r:id="rId15"/>
    <p:sldId id="278" r:id="rId16"/>
    <p:sldId id="263" r:id="rId17"/>
    <p:sldId id="265" r:id="rId18"/>
    <p:sldId id="266" r:id="rId19"/>
    <p:sldId id="264" r:id="rId20"/>
    <p:sldId id="280" r:id="rId21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llanmörkt forma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11" autoAdjust="0"/>
    <p:restoredTop sz="94700" autoAdjust="0"/>
  </p:normalViewPr>
  <p:slideViewPr>
    <p:cSldViewPr>
      <p:cViewPr varScale="1">
        <p:scale>
          <a:sx n="107" d="100"/>
          <a:sy n="107" d="100"/>
        </p:scale>
        <p:origin x="-109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94A19-1B56-4D7D-A576-52A36AC4C515}" type="datetimeFigureOut">
              <a:rPr lang="sv-SE" smtClean="0"/>
              <a:pPr/>
              <a:t>2010-02-15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208566-69F5-4CE8-AF79-BA91FDB89D55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208566-69F5-4CE8-AF79-BA91FDB89D55}" type="slidenum">
              <a:rPr lang="sv-SE" smtClean="0"/>
              <a:pPr/>
              <a:t>13</a:t>
            </a:fld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ktangel med rundade hörn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ktangel med rundade hörn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Rubrik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20" name="Underrubrik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v-SE" smtClean="0"/>
              <a:t>Klicka här för att ändra format på underrubrik i bakgrunden</a:t>
            </a:r>
            <a:endParaRPr kumimoji="0" lang="en-US"/>
          </a:p>
        </p:txBody>
      </p:sp>
      <p:sp>
        <p:nvSpPr>
          <p:cNvPr id="19" name="Platshållare för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1C19AE-D3CC-44B9-877C-74A0CC15195A}" type="datetimeFigureOut">
              <a:rPr lang="sv-SE" smtClean="0"/>
              <a:pPr/>
              <a:t>2010-02-15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v-SE"/>
          </a:p>
        </p:txBody>
      </p:sp>
      <p:sp>
        <p:nvSpPr>
          <p:cNvPr id="11" name="Platshållare för bild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C5B839-15E0-4D94-BBCE-F901BABCE53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1C19AE-D3CC-44B9-877C-74A0CC15195A}" type="datetimeFigureOut">
              <a:rPr lang="sv-SE" smtClean="0"/>
              <a:pPr/>
              <a:t>2010-02-15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C5B839-15E0-4D94-BBCE-F901BABCE53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1C19AE-D3CC-44B9-877C-74A0CC15195A}" type="datetimeFigureOut">
              <a:rPr lang="sv-SE" smtClean="0"/>
              <a:pPr/>
              <a:t>2010-02-15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C5B839-15E0-4D94-BBCE-F901BABCE53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1C19AE-D3CC-44B9-877C-74A0CC15195A}" type="datetimeFigureOut">
              <a:rPr lang="sv-SE" smtClean="0"/>
              <a:pPr/>
              <a:t>2010-02-15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C5B839-15E0-4D94-BBCE-F901BABCE53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med rundade hörn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ktangel med rundade hörn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1C19AE-D3CC-44B9-877C-74A0CC15195A}" type="datetimeFigureOut">
              <a:rPr lang="sv-SE" smtClean="0"/>
              <a:pPr/>
              <a:t>2010-02-15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C5B839-15E0-4D94-BBCE-F901BABCE53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1C19AE-D3CC-44B9-877C-74A0CC15195A}" type="datetimeFigureOut">
              <a:rPr lang="sv-SE" smtClean="0"/>
              <a:pPr/>
              <a:t>2010-02-15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C5B839-15E0-4D94-BBCE-F901BABCE53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1C19AE-D3CC-44B9-877C-74A0CC15195A}" type="datetimeFigureOut">
              <a:rPr lang="sv-SE" smtClean="0"/>
              <a:pPr/>
              <a:t>2010-02-15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C5B839-15E0-4D94-BBCE-F901BABCE53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1C19AE-D3CC-44B9-877C-74A0CC15195A}" type="datetimeFigureOut">
              <a:rPr lang="sv-SE" smtClean="0"/>
              <a:pPr/>
              <a:t>2010-02-15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C5B839-15E0-4D94-BBCE-F901BABCE53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med rundade hörn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1C19AE-D3CC-44B9-877C-74A0CC15195A}" type="datetimeFigureOut">
              <a:rPr lang="sv-SE" smtClean="0"/>
              <a:pPr/>
              <a:t>2010-02-15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C5B839-15E0-4D94-BBCE-F901BABCE53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1C19AE-D3CC-44B9-877C-74A0CC15195A}" type="datetimeFigureOut">
              <a:rPr lang="sv-SE" smtClean="0"/>
              <a:pPr/>
              <a:t>2010-02-15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C5B839-15E0-4D94-BBCE-F901BABCE53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ktangel med rundade hörn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ktangel med rundat hörn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1C19AE-D3CC-44B9-877C-74A0CC15195A}" type="datetimeFigureOut">
              <a:rPr lang="sv-SE" smtClean="0"/>
              <a:pPr/>
              <a:t>2010-02-15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C5B839-15E0-4D94-BBCE-F901BABCE531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v-SE" smtClean="0"/>
              <a:t>Klicka på ikonen för att lägga till en bild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med rundade hörn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ktangel med rundade hörn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Platshållare för rubrik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  <a:p>
            <a:pPr lvl="1" eaLnBrk="1" latinLnBrk="0" hangingPunct="1"/>
            <a:r>
              <a:rPr kumimoji="0" lang="sv-SE" smtClean="0"/>
              <a:t>Nivå två</a:t>
            </a:r>
          </a:p>
          <a:p>
            <a:pPr lvl="2" eaLnBrk="1" latinLnBrk="0" hangingPunct="1"/>
            <a:r>
              <a:rPr kumimoji="0" lang="sv-SE" smtClean="0"/>
              <a:t>Nivå tre</a:t>
            </a:r>
          </a:p>
          <a:p>
            <a:pPr lvl="3" eaLnBrk="1" latinLnBrk="0" hangingPunct="1"/>
            <a:r>
              <a:rPr kumimoji="0" lang="sv-SE" smtClean="0"/>
              <a:t>Nivå fyra</a:t>
            </a:r>
          </a:p>
          <a:p>
            <a:pPr lvl="4" eaLnBrk="1" latinLnBrk="0" hangingPunct="1"/>
            <a:r>
              <a:rPr kumimoji="0" lang="sv-SE" smtClean="0"/>
              <a:t>Nivå fem</a:t>
            </a:r>
            <a:endParaRPr kumimoji="0" lang="en-US"/>
          </a:p>
        </p:txBody>
      </p:sp>
      <p:sp>
        <p:nvSpPr>
          <p:cNvPr id="25" name="Platshållare för datum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01C19AE-D3CC-44B9-877C-74A0CC15195A}" type="datetimeFigureOut">
              <a:rPr lang="sv-SE" smtClean="0"/>
              <a:pPr/>
              <a:t>2010-02-15</a:t>
            </a:fld>
            <a:endParaRPr lang="sv-SE"/>
          </a:p>
        </p:txBody>
      </p:sp>
      <p:sp>
        <p:nvSpPr>
          <p:cNvPr id="18" name="Platshållare för sidfot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8C5B839-15E0-4D94-BBCE-F901BABCE531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7" r:id="rId1"/>
    <p:sldLayoutId id="2147484118" r:id="rId2"/>
    <p:sldLayoutId id="2147484119" r:id="rId3"/>
    <p:sldLayoutId id="2147484120" r:id="rId4"/>
    <p:sldLayoutId id="2147484121" r:id="rId5"/>
    <p:sldLayoutId id="2147484122" r:id="rId6"/>
    <p:sldLayoutId id="2147484123" r:id="rId7"/>
    <p:sldLayoutId id="2147484124" r:id="rId8"/>
    <p:sldLayoutId id="2147484125" r:id="rId9"/>
    <p:sldLayoutId id="2147484126" r:id="rId10"/>
    <p:sldLayoutId id="214748412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lars.lundberg@crnordic.com" TargetMode="External"/><Relationship Id="rId2" Type="http://schemas.openxmlformats.org/officeDocument/2006/relationships/hyperlink" Target="http://www.crnordic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sv-SE" dirty="0" smtClean="0">
                <a:solidFill>
                  <a:srgbClr val="C00000"/>
                </a:solidFill>
                <a:latin typeface="Eras Bold ITC" pitchFamily="34" charset="0"/>
              </a:rPr>
              <a:t>			Välkommen till				CRN Clean </a:t>
            </a:r>
            <a:r>
              <a:rPr lang="sv-SE" dirty="0" err="1" smtClean="0">
                <a:solidFill>
                  <a:srgbClr val="C00000"/>
                </a:solidFill>
                <a:latin typeface="Eras Bold ITC" pitchFamily="34" charset="0"/>
              </a:rPr>
              <a:t>Room</a:t>
            </a:r>
            <a:r>
              <a:rPr lang="sv-SE" dirty="0" smtClean="0">
                <a:solidFill>
                  <a:srgbClr val="C00000"/>
                </a:solidFill>
                <a:latin typeface="Eras Bold ITC" pitchFamily="34" charset="0"/>
              </a:rPr>
              <a:t> Nordic AB</a:t>
            </a:r>
            <a:endParaRPr lang="sv-SE" dirty="0">
              <a:solidFill>
                <a:srgbClr val="C00000"/>
              </a:solidFill>
              <a:latin typeface="Eras Bold ITC" pitchFamily="34" charset="0"/>
            </a:endParaRPr>
          </a:p>
        </p:txBody>
      </p:sp>
      <p:sp>
        <p:nvSpPr>
          <p:cNvPr id="3" name="Underrubrik 2"/>
          <p:cNvSpPr>
            <a:spLocks noGrp="1"/>
          </p:cNvSpPr>
          <p:nvPr>
            <p:ph idx="1"/>
          </p:nvPr>
        </p:nvSpPr>
        <p:spPr>
          <a:xfrm>
            <a:off x="500034" y="1643050"/>
            <a:ext cx="8183880" cy="4187952"/>
          </a:xfrm>
        </p:spPr>
        <p:txBody>
          <a:bodyPr>
            <a:normAutofit fontScale="92500" lnSpcReduction="10000"/>
          </a:bodyPr>
          <a:lstStyle/>
          <a:p>
            <a:pPr algn="l">
              <a:buNone/>
            </a:pPr>
            <a:r>
              <a:rPr lang="sv-SE" dirty="0" smtClean="0">
                <a:solidFill>
                  <a:srgbClr val="C00000"/>
                </a:solidFill>
              </a:rPr>
              <a:t>Affärsidé:</a:t>
            </a:r>
          </a:p>
          <a:p>
            <a:pPr algn="l"/>
            <a:r>
              <a:rPr lang="sv-SE" dirty="0" smtClean="0"/>
              <a:t>Skapa en handelsplats i Norden för renrumsteknik.</a:t>
            </a:r>
          </a:p>
          <a:p>
            <a:pPr algn="l">
              <a:buNone/>
            </a:pPr>
            <a:r>
              <a:rPr lang="sv-SE" dirty="0" smtClean="0">
                <a:solidFill>
                  <a:srgbClr val="C00000"/>
                </a:solidFill>
              </a:rPr>
              <a:t>Erbjuder:</a:t>
            </a:r>
          </a:p>
          <a:p>
            <a:pPr algn="l">
              <a:buFont typeface="Arial" charset="0"/>
              <a:buChar char="•"/>
            </a:pPr>
            <a:r>
              <a:rPr lang="sv-SE" dirty="0" smtClean="0"/>
              <a:t>Produkter och system för rena rum</a:t>
            </a:r>
          </a:p>
          <a:p>
            <a:pPr algn="l">
              <a:buFont typeface="Arial" charset="0"/>
              <a:buChar char="•"/>
            </a:pPr>
            <a:r>
              <a:rPr lang="sv-SE" dirty="0" smtClean="0"/>
              <a:t>Utbildningar</a:t>
            </a:r>
          </a:p>
          <a:p>
            <a:pPr algn="l">
              <a:buFont typeface="Arial" charset="0"/>
              <a:buChar char="•"/>
            </a:pPr>
            <a:r>
              <a:rPr lang="sv-SE" dirty="0" smtClean="0"/>
              <a:t>Konsultationer</a:t>
            </a:r>
          </a:p>
          <a:p>
            <a:pPr algn="l">
              <a:buFont typeface="Arial" charset="0"/>
              <a:buChar char="•"/>
            </a:pPr>
            <a:r>
              <a:rPr lang="sv-SE" dirty="0" smtClean="0"/>
              <a:t>Filter</a:t>
            </a:r>
          </a:p>
          <a:p>
            <a:pPr algn="l">
              <a:buFont typeface="Arial" charset="0"/>
              <a:buChar char="•"/>
            </a:pPr>
            <a:r>
              <a:rPr lang="sv-SE" dirty="0" smtClean="0"/>
              <a:t>Projektledning</a:t>
            </a:r>
          </a:p>
          <a:p>
            <a:pPr algn="l">
              <a:buFont typeface="Arial" charset="0"/>
              <a:buChar char="•"/>
            </a:pPr>
            <a:r>
              <a:rPr lang="sv-SE" dirty="0" smtClean="0"/>
              <a:t>Support</a:t>
            </a:r>
            <a:endParaRPr lang="sv-SE" dirty="0"/>
          </a:p>
        </p:txBody>
      </p:sp>
      <p:pic>
        <p:nvPicPr>
          <p:cNvPr id="5" name="Bildobjekt 4" descr="Logotyp--Klar-TRANSPARENT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2198" y="5072074"/>
            <a:ext cx="2857520" cy="14287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sv-SE" sz="5400" dirty="0" smtClean="0">
                <a:solidFill>
                  <a:srgbClr val="C00000"/>
                </a:solidFill>
                <a:latin typeface="Eras Bold ITC" pitchFamily="34" charset="0"/>
              </a:rPr>
              <a:t>Filterklasser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4294967295"/>
          </p:nvPr>
        </p:nvSpPr>
        <p:spPr>
          <a:xfrm>
            <a:off x="1371600" y="2071688"/>
            <a:ext cx="7772400" cy="914400"/>
          </a:xfrm>
        </p:spPr>
        <p:txBody>
          <a:bodyPr>
            <a:noAutofit/>
          </a:bodyPr>
          <a:lstStyle/>
          <a:p>
            <a:pPr algn="l"/>
            <a:r>
              <a:rPr lang="sv-SE" sz="3600" dirty="0" smtClean="0">
                <a:latin typeface="Eras Bold ITC" pitchFamily="34" charset="0"/>
              </a:rPr>
              <a:t>G3</a:t>
            </a:r>
          </a:p>
          <a:p>
            <a:pPr algn="l"/>
            <a:r>
              <a:rPr lang="sv-SE" sz="3600" dirty="0" smtClean="0">
                <a:latin typeface="Eras Bold ITC" pitchFamily="34" charset="0"/>
              </a:rPr>
              <a:t>F5</a:t>
            </a:r>
          </a:p>
          <a:p>
            <a:pPr algn="l"/>
            <a:r>
              <a:rPr lang="sv-SE" sz="3600" dirty="0" smtClean="0">
                <a:latin typeface="Eras Bold ITC" pitchFamily="34" charset="0"/>
              </a:rPr>
              <a:t>F6</a:t>
            </a:r>
          </a:p>
          <a:p>
            <a:pPr algn="l"/>
            <a:r>
              <a:rPr lang="sv-SE" sz="3600" dirty="0" smtClean="0">
                <a:latin typeface="Eras Bold ITC" pitchFamily="34" charset="0"/>
              </a:rPr>
              <a:t>F7</a:t>
            </a:r>
          </a:p>
          <a:p>
            <a:pPr algn="l"/>
            <a:r>
              <a:rPr lang="sv-SE" sz="3600" dirty="0" smtClean="0">
                <a:latin typeface="Eras Bold ITC" pitchFamily="34" charset="0"/>
              </a:rPr>
              <a:t>F8</a:t>
            </a:r>
          </a:p>
          <a:p>
            <a:pPr algn="l"/>
            <a:r>
              <a:rPr lang="sv-SE" sz="3600" dirty="0" smtClean="0">
                <a:latin typeface="Eras Bold ITC" pitchFamily="34" charset="0"/>
              </a:rPr>
              <a:t>F9</a:t>
            </a:r>
          </a:p>
          <a:p>
            <a:pPr algn="l"/>
            <a:endParaRPr lang="sv-SE" sz="3600" dirty="0">
              <a:latin typeface="Eras Bold ITC" pitchFamily="34" charset="0"/>
            </a:endParaRPr>
          </a:p>
        </p:txBody>
      </p:sp>
      <p:pic>
        <p:nvPicPr>
          <p:cNvPr id="4" name="Bildobjekt 3" descr="Logotyp--Klar-TRANSPARENT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2198" y="5072074"/>
            <a:ext cx="2857520" cy="14287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183880" cy="1051560"/>
          </a:xfrm>
        </p:spPr>
        <p:txBody>
          <a:bodyPr>
            <a:noAutofit/>
          </a:bodyPr>
          <a:lstStyle/>
          <a:p>
            <a:pPr algn="ctr"/>
            <a:r>
              <a:rPr lang="sv-SE" sz="5400" dirty="0" err="1" smtClean="0">
                <a:solidFill>
                  <a:srgbClr val="C00000"/>
                </a:solidFill>
                <a:latin typeface="Eras Bold ITC" pitchFamily="34" charset="0"/>
              </a:rPr>
              <a:t>Konstruktiontekniker</a:t>
            </a:r>
            <a:endParaRPr lang="sv-SE" sz="5400" dirty="0">
              <a:solidFill>
                <a:srgbClr val="C00000"/>
              </a:solidFill>
              <a:latin typeface="Eras Bold ITC" pitchFamily="34" charset="0"/>
            </a:endParaRP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4294967295"/>
          </p:nvPr>
        </p:nvSpPr>
        <p:spPr>
          <a:xfrm>
            <a:off x="571500" y="2786063"/>
            <a:ext cx="8572500" cy="420687"/>
          </a:xfrm>
        </p:spPr>
        <p:txBody>
          <a:bodyPr>
            <a:normAutofit fontScale="25000" lnSpcReduction="20000"/>
          </a:bodyPr>
          <a:lstStyle/>
          <a:p>
            <a:r>
              <a:rPr lang="sv-SE" sz="11200" dirty="0" smtClean="0">
                <a:solidFill>
                  <a:schemeClr val="tx1"/>
                </a:solidFill>
              </a:rPr>
              <a:t>Open plenum</a:t>
            </a:r>
          </a:p>
          <a:p>
            <a:endParaRPr lang="sv-SE" sz="11200" dirty="0" smtClean="0">
              <a:solidFill>
                <a:schemeClr val="tx1"/>
              </a:solidFill>
            </a:endParaRPr>
          </a:p>
          <a:p>
            <a:endParaRPr lang="sv-SE" sz="11200" dirty="0" smtClean="0"/>
          </a:p>
          <a:p>
            <a:endParaRPr lang="sv-SE" dirty="0" smtClean="0"/>
          </a:p>
          <a:p>
            <a:r>
              <a:rPr lang="sv-SE" sz="11200" dirty="0" err="1" smtClean="0">
                <a:solidFill>
                  <a:schemeClr val="tx1"/>
                </a:solidFill>
              </a:rPr>
              <a:t>Ducted</a:t>
            </a:r>
            <a:r>
              <a:rPr lang="sv-SE" sz="11200" dirty="0" smtClean="0">
                <a:solidFill>
                  <a:schemeClr val="tx1"/>
                </a:solidFill>
              </a:rPr>
              <a:t> plenum</a:t>
            </a:r>
            <a:endParaRPr lang="sv-SE" sz="11200" dirty="0">
              <a:solidFill>
                <a:schemeClr val="tx1"/>
              </a:solidFill>
            </a:endParaRPr>
          </a:p>
        </p:txBody>
      </p:sp>
      <p:pic>
        <p:nvPicPr>
          <p:cNvPr id="4" name="Bildobjekt 3" descr="Logotyp--Klar-TRANSPARENT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3636" y="5072074"/>
            <a:ext cx="2857520" cy="14287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02920" y="428604"/>
            <a:ext cx="8183880" cy="5608546"/>
          </a:xfrm>
        </p:spPr>
        <p:txBody>
          <a:bodyPr/>
          <a:lstStyle/>
          <a:p>
            <a:r>
              <a:rPr lang="sv-SE" dirty="0" smtClean="0"/>
              <a:t>Open Plenum</a:t>
            </a:r>
            <a:endParaRPr lang="sv-SE" dirty="0"/>
          </a:p>
        </p:txBody>
      </p:sp>
      <p:pic>
        <p:nvPicPr>
          <p:cNvPr id="3" name="Bildobjekt 2" descr="microelectronic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816" y="0"/>
            <a:ext cx="8608368" cy="6858000"/>
          </a:xfrm>
          <a:prstGeom prst="rect">
            <a:avLst/>
          </a:prstGeom>
        </p:spPr>
      </p:pic>
      <p:pic>
        <p:nvPicPr>
          <p:cNvPr id="4" name="Bildobjekt 3" descr="Logotyp--Klar-TRANSPARENT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3636" y="5929330"/>
            <a:ext cx="2857520" cy="9286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 descr="Pharmaceuticalc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73380"/>
            <a:ext cx="9144000" cy="6111240"/>
          </a:xfrm>
          <a:prstGeom prst="rect">
            <a:avLst/>
          </a:prstGeom>
        </p:spPr>
      </p:pic>
      <p:pic>
        <p:nvPicPr>
          <p:cNvPr id="3" name="Bildobjekt 2" descr="Logotyp--Klar-TRANSPARENT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43636" y="5214950"/>
            <a:ext cx="2857520" cy="1643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 descr="Foodprocessing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958850"/>
            <a:ext cx="7620000" cy="4940300"/>
          </a:xfrm>
          <a:prstGeom prst="rect">
            <a:avLst/>
          </a:prstGeom>
        </p:spPr>
      </p:pic>
      <p:pic>
        <p:nvPicPr>
          <p:cNvPr id="3" name="Bildobjekt 2" descr="Logotyp--Klar-TRANSPARENT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2198" y="5072074"/>
            <a:ext cx="2857520" cy="14287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 descr="Hospitalsaferoo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371600"/>
            <a:ext cx="7620000" cy="4114800"/>
          </a:xfrm>
          <a:prstGeom prst="rect">
            <a:avLst/>
          </a:prstGeom>
        </p:spPr>
      </p:pic>
      <p:pic>
        <p:nvPicPr>
          <p:cNvPr id="3" name="Bildobjekt 2" descr="Logotyp--Klar-TRANSPARENT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2198" y="5072074"/>
            <a:ext cx="2857520" cy="14287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28596" y="2143116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sv-SE" sz="5400" dirty="0" smtClean="0">
                <a:solidFill>
                  <a:srgbClr val="C00000"/>
                </a:solidFill>
                <a:latin typeface="Eras Bold ITC" pitchFamily="34" charset="0"/>
              </a:rPr>
              <a:t>Tack för visat intresse !</a:t>
            </a:r>
            <a:endParaRPr lang="sv-SE" sz="5400" dirty="0">
              <a:solidFill>
                <a:srgbClr val="C00000"/>
              </a:solidFill>
              <a:latin typeface="Eras Bold ITC" pitchFamily="34" charset="0"/>
            </a:endParaRPr>
          </a:p>
        </p:txBody>
      </p:sp>
      <p:pic>
        <p:nvPicPr>
          <p:cNvPr id="4" name="Bildobjekt 3" descr="Logotyp--Klar-TRANSPARENT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2198" y="5072074"/>
            <a:ext cx="2857520" cy="14287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00034" y="2786058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sv-SE" dirty="0" smtClean="0">
                <a:solidFill>
                  <a:srgbClr val="C00000"/>
                </a:solidFill>
                <a:latin typeface="Eras Bold ITC" pitchFamily="34" charset="0"/>
              </a:rPr>
              <a:t>Hemsida</a:t>
            </a:r>
            <a:br>
              <a:rPr lang="sv-SE" dirty="0" smtClean="0">
                <a:solidFill>
                  <a:srgbClr val="C00000"/>
                </a:solidFill>
                <a:latin typeface="Eras Bold ITC" pitchFamily="34" charset="0"/>
              </a:rPr>
            </a:br>
            <a:r>
              <a:rPr lang="sv-SE" dirty="0" smtClean="0">
                <a:solidFill>
                  <a:srgbClr val="C00000"/>
                </a:solidFill>
                <a:latin typeface="Eras Bold ITC" pitchFamily="34" charset="0"/>
              </a:rPr>
              <a:t>Vi kan renrumsteknik.</a:t>
            </a:r>
            <a:br>
              <a:rPr lang="sv-SE" dirty="0" smtClean="0">
                <a:solidFill>
                  <a:srgbClr val="C00000"/>
                </a:solidFill>
                <a:latin typeface="Eras Bold ITC" pitchFamily="34" charset="0"/>
              </a:rPr>
            </a:br>
            <a:r>
              <a:rPr lang="sv-SE" dirty="0" smtClean="0">
                <a:solidFill>
                  <a:srgbClr val="C00000"/>
                </a:solidFill>
                <a:latin typeface="Eras Bold ITC" pitchFamily="34" charset="0"/>
              </a:rPr>
              <a:t>	 För kontakt vänligen ring			 Lars Lundberg</a:t>
            </a:r>
            <a:br>
              <a:rPr lang="sv-SE" dirty="0" smtClean="0">
                <a:solidFill>
                  <a:srgbClr val="C00000"/>
                </a:solidFill>
                <a:latin typeface="Eras Bold ITC" pitchFamily="34" charset="0"/>
              </a:rPr>
            </a:br>
            <a:r>
              <a:rPr lang="sv-SE" dirty="0" smtClean="0">
                <a:solidFill>
                  <a:srgbClr val="C00000"/>
                </a:solidFill>
                <a:latin typeface="Eras Bold ITC" pitchFamily="34" charset="0"/>
              </a:rPr>
              <a:t>070-590 40 05 eller e-post </a:t>
            </a:r>
            <a:r>
              <a:rPr lang="sv-SE" dirty="0" err="1" smtClean="0">
                <a:solidFill>
                  <a:srgbClr val="C00000"/>
                </a:solidFill>
                <a:latin typeface="Eras Bold ITC" pitchFamily="34" charset="0"/>
              </a:rPr>
              <a:t>lars.lundberg@crnordic.com</a:t>
            </a:r>
            <a:endParaRPr lang="sv-SE" dirty="0">
              <a:solidFill>
                <a:srgbClr val="C00000"/>
              </a:solidFill>
              <a:latin typeface="Eras Bold ITC" pitchFamily="34" charset="0"/>
            </a:endParaRPr>
          </a:p>
        </p:txBody>
      </p:sp>
      <p:pic>
        <p:nvPicPr>
          <p:cNvPr id="4" name="Bildobjekt 3" descr="Logotyp--Klar-TRANSPARENT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2198" y="5072074"/>
            <a:ext cx="2857520" cy="14287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00034" y="2714620"/>
            <a:ext cx="8183880" cy="1051560"/>
          </a:xfrm>
        </p:spPr>
        <p:txBody>
          <a:bodyPr>
            <a:noAutofit/>
          </a:bodyPr>
          <a:lstStyle/>
          <a:p>
            <a:pPr algn="ctr"/>
            <a:r>
              <a:rPr lang="sv-SE" sz="4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itchFamily="34" charset="0"/>
              </a:rPr>
              <a:t>CRN Clean </a:t>
            </a:r>
            <a:r>
              <a:rPr lang="sv-SE" sz="48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itchFamily="34" charset="0"/>
              </a:rPr>
              <a:t>Room</a:t>
            </a:r>
            <a:r>
              <a:rPr lang="sv-SE" sz="4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itchFamily="34" charset="0"/>
              </a:rPr>
              <a:t> Nordic</a:t>
            </a:r>
            <a:r>
              <a:rPr lang="sv-SE" sz="4800" dirty="0" smtClean="0">
                <a:latin typeface="Eras Bold ITC" pitchFamily="34" charset="0"/>
              </a:rPr>
              <a:t/>
            </a:r>
            <a:br>
              <a:rPr lang="sv-SE" sz="4800" dirty="0" smtClean="0">
                <a:latin typeface="Eras Bold ITC" pitchFamily="34" charset="0"/>
              </a:rPr>
            </a:br>
            <a:r>
              <a:rPr lang="sv-SE" sz="5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itchFamily="34" charset="0"/>
              </a:rPr>
              <a:t>Renrumskatalog</a:t>
            </a:r>
          </a:p>
        </p:txBody>
      </p:sp>
      <p:pic>
        <p:nvPicPr>
          <p:cNvPr id="3" name="Bildobjekt 2" descr="Logotyp--Klar-TRANSPARENT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2198" y="5072074"/>
            <a:ext cx="2857520" cy="142876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28596" y="3071810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sv-SE" dirty="0" smtClean="0">
                <a:solidFill>
                  <a:srgbClr val="C00000"/>
                </a:solidFill>
                <a:latin typeface="Eras Bold ITC" pitchFamily="34" charset="0"/>
              </a:rPr>
              <a:t>Vi kan renrumsteknik</a:t>
            </a:r>
            <a:br>
              <a:rPr lang="sv-SE" dirty="0" smtClean="0">
                <a:solidFill>
                  <a:srgbClr val="C00000"/>
                </a:solidFill>
                <a:latin typeface="Eras Bold ITC" pitchFamily="34" charset="0"/>
              </a:rPr>
            </a:br>
            <a:r>
              <a:rPr lang="sv-SE" dirty="0" err="1" smtClean="0">
                <a:solidFill>
                  <a:srgbClr val="C00000"/>
                </a:solidFill>
                <a:latin typeface="Eras Bold ITC" pitchFamily="34" charset="0"/>
              </a:rPr>
              <a:t>www.crnordic.com</a:t>
            </a:r>
            <a:r>
              <a:rPr lang="sv-SE" dirty="0" smtClean="0">
                <a:solidFill>
                  <a:srgbClr val="C00000"/>
                </a:solidFill>
                <a:latin typeface="Eras Bold ITC" pitchFamily="34" charset="0"/>
              </a:rPr>
              <a:t/>
            </a:r>
            <a:br>
              <a:rPr lang="sv-SE" dirty="0" smtClean="0">
                <a:solidFill>
                  <a:srgbClr val="C00000"/>
                </a:solidFill>
                <a:latin typeface="Eras Bold ITC" pitchFamily="34" charset="0"/>
              </a:rPr>
            </a:br>
            <a:r>
              <a:rPr lang="sv-SE" dirty="0" smtClean="0">
                <a:solidFill>
                  <a:srgbClr val="C00000"/>
                </a:solidFill>
                <a:latin typeface="Eras Bold ITC" pitchFamily="34" charset="0"/>
              </a:rPr>
              <a:t>Tel. 0171- 46 05 02</a:t>
            </a:r>
            <a:br>
              <a:rPr lang="sv-SE" dirty="0" smtClean="0">
                <a:solidFill>
                  <a:srgbClr val="C00000"/>
                </a:solidFill>
                <a:latin typeface="Eras Bold ITC" pitchFamily="34" charset="0"/>
              </a:rPr>
            </a:br>
            <a:r>
              <a:rPr lang="sv-SE" dirty="0" smtClean="0">
                <a:solidFill>
                  <a:srgbClr val="C00000"/>
                </a:solidFill>
                <a:latin typeface="Eras Bold ITC" pitchFamily="34" charset="0"/>
              </a:rPr>
              <a:t>070-590 40 05</a:t>
            </a:r>
            <a:br>
              <a:rPr lang="sv-SE" dirty="0" smtClean="0">
                <a:solidFill>
                  <a:srgbClr val="C00000"/>
                </a:solidFill>
                <a:latin typeface="Eras Bold ITC" pitchFamily="34" charset="0"/>
              </a:rPr>
            </a:br>
            <a:endParaRPr lang="sv-SE" dirty="0">
              <a:solidFill>
                <a:srgbClr val="C00000"/>
              </a:solidFill>
              <a:latin typeface="Eras Bold ITC" pitchFamily="34" charset="0"/>
            </a:endParaRPr>
          </a:p>
        </p:txBody>
      </p:sp>
      <p:pic>
        <p:nvPicPr>
          <p:cNvPr id="3" name="Bildobjekt 2" descr="Logotyp--Klar-TRANSPARENT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3636" y="5072074"/>
            <a:ext cx="2857520" cy="14287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00034" y="571480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sv-SE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itchFamily="34" charset="0"/>
              </a:rPr>
              <a:t>Min bakgrund</a:t>
            </a:r>
            <a:endParaRPr lang="sv-SE" sz="5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Bold ITC" pitchFamily="34" charset="0"/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500034" y="3643314"/>
            <a:ext cx="7854696" cy="175260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sv-SE" dirty="0" smtClean="0">
                <a:solidFill>
                  <a:schemeClr val="tx1"/>
                </a:solidFill>
              </a:rPr>
              <a:t>Efter över 25 år i renrumsbranschen vet jag hur viktigt det är att man endast har </a:t>
            </a:r>
          </a:p>
          <a:p>
            <a:pPr algn="l"/>
            <a:r>
              <a:rPr lang="sv-SE" dirty="0" smtClean="0">
                <a:solidFill>
                  <a:schemeClr val="tx1"/>
                </a:solidFill>
              </a:rPr>
              <a:t>en kontakt vid ett renrumsprojekt. Detta </a:t>
            </a:r>
            <a:r>
              <a:rPr lang="sv-SE" dirty="0" err="1" smtClean="0">
                <a:solidFill>
                  <a:schemeClr val="tx1"/>
                </a:solidFill>
              </a:rPr>
              <a:t>p.g.a</a:t>
            </a:r>
            <a:r>
              <a:rPr lang="sv-SE" dirty="0" smtClean="0">
                <a:solidFill>
                  <a:schemeClr val="tx1"/>
                </a:solidFill>
              </a:rPr>
              <a:t> ansvarsfrågan vilket innebär att man inte kan skylla på den ena eller andra leverantören/entreprenören utan endast har en som är ansvarig. </a:t>
            </a:r>
          </a:p>
          <a:p>
            <a:pPr algn="l"/>
            <a:endParaRPr lang="sv-SE" dirty="0" smtClean="0">
              <a:solidFill>
                <a:schemeClr val="tx1"/>
              </a:solidFill>
            </a:endParaRPr>
          </a:p>
          <a:p>
            <a:pPr algn="l"/>
            <a:r>
              <a:rPr lang="sv-SE" dirty="0" smtClean="0">
                <a:solidFill>
                  <a:schemeClr val="tx1"/>
                </a:solidFill>
              </a:rPr>
              <a:t>Vi på CRN samarbetar med de leverantörer som vi anser är ledande på renrumsmarknaden idag.</a:t>
            </a:r>
          </a:p>
          <a:p>
            <a:pPr algn="l"/>
            <a:endParaRPr lang="sv-SE" dirty="0" smtClean="0">
              <a:solidFill>
                <a:schemeClr val="tx1"/>
              </a:solidFill>
            </a:endParaRPr>
          </a:p>
          <a:p>
            <a:pPr algn="l"/>
            <a:r>
              <a:rPr lang="sv-SE" dirty="0" smtClean="0">
                <a:solidFill>
                  <a:schemeClr val="tx1"/>
                </a:solidFill>
              </a:rPr>
              <a:t>Gå in på vår hemsida </a:t>
            </a:r>
            <a:r>
              <a:rPr lang="sv-SE" dirty="0" err="1" smtClean="0">
                <a:solidFill>
                  <a:srgbClr val="C00000"/>
                </a:solidFill>
                <a:hlinkClick r:id="rId2"/>
              </a:rPr>
              <a:t>www.crnordic.com</a:t>
            </a:r>
            <a:r>
              <a:rPr lang="sv-SE" dirty="0" smtClean="0">
                <a:solidFill>
                  <a:schemeClr val="tx1"/>
                </a:solidFill>
              </a:rPr>
              <a:t> eller </a:t>
            </a:r>
            <a:r>
              <a:rPr lang="sv-SE" dirty="0" err="1" smtClean="0">
                <a:solidFill>
                  <a:schemeClr val="tx1"/>
                </a:solidFill>
              </a:rPr>
              <a:t>maila</a:t>
            </a:r>
            <a:r>
              <a:rPr lang="sv-SE" dirty="0" smtClean="0">
                <a:solidFill>
                  <a:schemeClr val="tx1"/>
                </a:solidFill>
              </a:rPr>
              <a:t> till </a:t>
            </a:r>
            <a:r>
              <a:rPr lang="sv-SE" dirty="0" err="1" smtClean="0">
                <a:solidFill>
                  <a:schemeClr val="tx1"/>
                </a:solidFill>
                <a:hlinkClick r:id="rId3"/>
              </a:rPr>
              <a:t>lars.lundberg@crnordic.com</a:t>
            </a:r>
            <a:r>
              <a:rPr lang="sv-SE" dirty="0" smtClean="0">
                <a:solidFill>
                  <a:schemeClr val="tx1"/>
                </a:solidFill>
              </a:rPr>
              <a:t> när ni planerar för </a:t>
            </a:r>
            <a:r>
              <a:rPr lang="sv-SE" dirty="0" err="1" smtClean="0">
                <a:solidFill>
                  <a:schemeClr val="tx1"/>
                </a:solidFill>
              </a:rPr>
              <a:t>ny-eller</a:t>
            </a:r>
            <a:r>
              <a:rPr lang="sv-SE" dirty="0" smtClean="0">
                <a:solidFill>
                  <a:schemeClr val="tx1"/>
                </a:solidFill>
              </a:rPr>
              <a:t> ombyggnad av renrum.</a:t>
            </a:r>
          </a:p>
          <a:p>
            <a:pPr algn="l"/>
            <a:endParaRPr lang="sv-SE" dirty="0" smtClean="0"/>
          </a:p>
          <a:p>
            <a:pPr algn="l"/>
            <a:endParaRPr lang="sv-SE" dirty="0"/>
          </a:p>
        </p:txBody>
      </p:sp>
      <p:pic>
        <p:nvPicPr>
          <p:cNvPr id="6" name="Bildobjekt 5" descr="Logotyp--Klar-TRANSPARENT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72198" y="5072074"/>
            <a:ext cx="2857520" cy="14287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 descr="header_aafamair%20jp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875" y="2762250"/>
            <a:ext cx="8096250" cy="1333500"/>
          </a:xfrm>
          <a:prstGeom prst="rect">
            <a:avLst/>
          </a:prstGeom>
        </p:spPr>
      </p:pic>
      <p:pic>
        <p:nvPicPr>
          <p:cNvPr id="3" name="Bildobjekt 2" descr="Logotyp--Klar-TRANSPARENT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2198" y="5072074"/>
            <a:ext cx="2857520" cy="1428760"/>
          </a:xfrm>
          <a:prstGeom prst="rect">
            <a:avLst/>
          </a:prstGeom>
        </p:spPr>
      </p:pic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500034" y="57148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sv-SE" dirty="0" smtClean="0">
                <a:solidFill>
                  <a:srgbClr val="C00000"/>
                </a:solidFill>
              </a:rPr>
              <a:t>Tillsammans ett vinnande koncept</a:t>
            </a:r>
            <a:endParaRPr lang="sv-SE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183880" cy="4429156"/>
          </a:xfrm>
        </p:spPr>
        <p:txBody>
          <a:bodyPr>
            <a:normAutofit/>
          </a:bodyPr>
          <a:lstStyle/>
          <a:p>
            <a:r>
              <a:rPr lang="sv-SE" sz="5400" smtClean="0">
                <a:solidFill>
                  <a:srgbClr val="C00000"/>
                </a:solidFill>
                <a:latin typeface="Eras Bold ITC" pitchFamily="34" charset="0"/>
              </a:rPr>
              <a:t>Definitionen</a:t>
            </a:r>
            <a:r>
              <a:rPr lang="sv-SE" smtClean="0">
                <a:solidFill>
                  <a:srgbClr val="C00000"/>
                </a:solidFill>
              </a:rPr>
              <a:t> </a:t>
            </a:r>
            <a:r>
              <a:rPr lang="sv-SE" sz="6000" smtClean="0">
                <a:solidFill>
                  <a:srgbClr val="C00000"/>
                </a:solidFill>
                <a:latin typeface="Eras Bold ITC" pitchFamily="34" charset="0"/>
              </a:rPr>
              <a:t>på ett rent rum</a:t>
            </a:r>
            <a:br>
              <a:rPr lang="sv-SE" sz="6000" smtClean="0">
                <a:solidFill>
                  <a:srgbClr val="C00000"/>
                </a:solidFill>
                <a:latin typeface="Eras Bold ITC" pitchFamily="34" charset="0"/>
              </a:rPr>
            </a:br>
            <a:r>
              <a:rPr lang="sv-SE" sz="6000" smtClean="0">
                <a:solidFill>
                  <a:srgbClr val="C00000"/>
                </a:solidFill>
                <a:latin typeface="Eras Bold ITC" pitchFamily="34" charset="0"/>
              </a:rPr>
              <a:t/>
            </a:r>
            <a:br>
              <a:rPr lang="sv-SE" sz="6000" smtClean="0">
                <a:solidFill>
                  <a:srgbClr val="C00000"/>
                </a:solidFill>
                <a:latin typeface="Eras Bold ITC" pitchFamily="34" charset="0"/>
              </a:rPr>
            </a:br>
            <a:r>
              <a:rPr lang="sv-SE" sz="2400" smtClean="0">
                <a:solidFill>
                  <a:schemeClr val="tx1"/>
                </a:solidFill>
                <a:latin typeface="Eras Bold ITC" pitchFamily="34" charset="0"/>
              </a:rPr>
              <a:t>Ett slutet rum med fullständig kontroll på tryck, luftflöde, fuktighet och partiklar.</a:t>
            </a:r>
            <a:endParaRPr lang="sv-SE" sz="2400" dirty="0">
              <a:solidFill>
                <a:schemeClr val="tx1"/>
              </a:solidFill>
              <a:latin typeface="Eras Bold ITC" pitchFamily="34" charset="0"/>
            </a:endParaRPr>
          </a:p>
        </p:txBody>
      </p:sp>
      <p:pic>
        <p:nvPicPr>
          <p:cNvPr id="3" name="Bildobjekt 2" descr="Logotyp--Klar-TRANSPARENT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2198" y="5072074"/>
            <a:ext cx="2857520" cy="14287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42910" y="500042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sv-SE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itchFamily="34" charset="0"/>
              </a:rPr>
              <a:t>HEPA,ULPA</a:t>
            </a:r>
            <a:endParaRPr lang="sv-SE" sz="5400" dirty="0">
              <a:latin typeface="Eras Bold ITC" pitchFamily="34" charset="0"/>
            </a:endParaRPr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>
          <a:xfrm>
            <a:off x="500034" y="1643050"/>
            <a:ext cx="8183880" cy="4187952"/>
          </a:xfrm>
        </p:spPr>
        <p:txBody>
          <a:bodyPr>
            <a:normAutofit fontScale="92500" lnSpcReduction="10000"/>
          </a:bodyPr>
          <a:lstStyle/>
          <a:p>
            <a:pPr lvl="1">
              <a:buNone/>
            </a:pPr>
            <a:r>
              <a:rPr lang="sv-SE" sz="2000" u="sng" dirty="0" smtClean="0"/>
              <a:t>Filterklass	Avskiljningsgrad % MPPS ( 0,15 – 0,25 my)</a:t>
            </a:r>
          </a:p>
          <a:p>
            <a:pPr lvl="1">
              <a:buNone/>
            </a:pPr>
            <a:endParaRPr lang="sv-SE" sz="2000" dirty="0" smtClean="0"/>
          </a:p>
          <a:p>
            <a:pPr lvl="1">
              <a:buNone/>
            </a:pPr>
            <a:r>
              <a:rPr lang="sv-SE" sz="2000" dirty="0" smtClean="0"/>
              <a:t>H10		85				HEPA</a:t>
            </a:r>
          </a:p>
          <a:p>
            <a:pPr lvl="1">
              <a:buNone/>
            </a:pPr>
            <a:r>
              <a:rPr lang="sv-SE" sz="2000" dirty="0" smtClean="0"/>
              <a:t>H11		95				”</a:t>
            </a:r>
          </a:p>
          <a:p>
            <a:pPr lvl="1">
              <a:buNone/>
            </a:pPr>
            <a:r>
              <a:rPr lang="sv-SE" sz="2000" dirty="0" smtClean="0"/>
              <a:t>H12		99,5				”</a:t>
            </a:r>
          </a:p>
          <a:p>
            <a:pPr lvl="1">
              <a:buNone/>
            </a:pPr>
            <a:r>
              <a:rPr lang="sv-SE" sz="2000" dirty="0" smtClean="0"/>
              <a:t>H13		99,95				”</a:t>
            </a:r>
          </a:p>
          <a:p>
            <a:pPr lvl="1">
              <a:buNone/>
            </a:pPr>
            <a:r>
              <a:rPr lang="sv-SE" sz="2000" dirty="0" smtClean="0"/>
              <a:t>H14		99,995				”</a:t>
            </a:r>
          </a:p>
          <a:p>
            <a:pPr lvl="1">
              <a:buNone/>
            </a:pPr>
            <a:endParaRPr lang="sv-SE" sz="2000" dirty="0" smtClean="0"/>
          </a:p>
          <a:p>
            <a:pPr lvl="1">
              <a:buNone/>
            </a:pPr>
            <a:r>
              <a:rPr lang="sv-SE" sz="2000" dirty="0" smtClean="0"/>
              <a:t>U15		99,9995			ULPA</a:t>
            </a:r>
          </a:p>
          <a:p>
            <a:pPr lvl="1">
              <a:buNone/>
            </a:pPr>
            <a:r>
              <a:rPr lang="sv-SE" sz="2000" dirty="0" smtClean="0"/>
              <a:t>U16		99,99995			”</a:t>
            </a:r>
          </a:p>
          <a:p>
            <a:pPr lvl="1">
              <a:buNone/>
            </a:pPr>
            <a:r>
              <a:rPr lang="sv-SE" sz="2000" dirty="0" smtClean="0"/>
              <a:t>U17		99,999995			”</a:t>
            </a:r>
          </a:p>
          <a:p>
            <a:pPr lvl="1">
              <a:buNone/>
            </a:pPr>
            <a:endParaRPr lang="sv-SE" sz="2000" dirty="0" smtClean="0"/>
          </a:p>
          <a:p>
            <a:pPr lvl="1">
              <a:buNone/>
            </a:pPr>
            <a:r>
              <a:rPr lang="sv-SE" sz="2000" dirty="0" smtClean="0"/>
              <a:t>	</a:t>
            </a:r>
          </a:p>
        </p:txBody>
      </p:sp>
      <p:pic>
        <p:nvPicPr>
          <p:cNvPr id="4" name="Bildobjekt 3" descr="Logotyp--Klar-TRANSPARENT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3636" y="5072074"/>
            <a:ext cx="2857520" cy="14287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sv-SE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itchFamily="34" charset="0"/>
              </a:rPr>
              <a:t>Renrumsklasser</a:t>
            </a:r>
            <a:endParaRPr lang="sv-SE" sz="5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Bold ITC" pitchFamily="34" charset="0"/>
            </a:endParaRPr>
          </a:p>
        </p:txBody>
      </p:sp>
      <p:graphicFrame>
        <p:nvGraphicFramePr>
          <p:cNvPr id="6" name="Platshållare för innehåll 5"/>
          <p:cNvGraphicFramePr>
            <a:graphicFrameLocks noGrp="1"/>
          </p:cNvGraphicFramePr>
          <p:nvPr>
            <p:ph idx="1"/>
          </p:nvPr>
        </p:nvGraphicFramePr>
        <p:xfrm>
          <a:off x="500063" y="1897063"/>
          <a:ext cx="8183560" cy="2103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36712"/>
                <a:gridCol w="1636712"/>
                <a:gridCol w="1636712"/>
                <a:gridCol w="1636712"/>
                <a:gridCol w="1636712"/>
              </a:tblGrid>
              <a:tr h="0">
                <a:tc>
                  <a:txBody>
                    <a:bodyPr/>
                    <a:lstStyle/>
                    <a:p>
                      <a:r>
                        <a:rPr lang="sv-SE" dirty="0" smtClean="0"/>
                        <a:t>209d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    ISO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GMP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Oms/h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Hastighet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10</a:t>
                      </a:r>
                    </a:p>
                    <a:p>
                      <a:r>
                        <a:rPr lang="sv-SE" dirty="0" smtClean="0"/>
                        <a:t>100</a:t>
                      </a:r>
                    </a:p>
                    <a:p>
                      <a:r>
                        <a:rPr lang="sv-SE" dirty="0" smtClean="0"/>
                        <a:t>1 000</a:t>
                      </a:r>
                    </a:p>
                    <a:p>
                      <a:r>
                        <a:rPr lang="sv-SE" dirty="0" smtClean="0"/>
                        <a:t>10 000</a:t>
                      </a:r>
                    </a:p>
                    <a:p>
                      <a:r>
                        <a:rPr lang="sv-SE" dirty="0" smtClean="0"/>
                        <a:t>100 000</a:t>
                      </a:r>
                    </a:p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4  </a:t>
                      </a:r>
                    </a:p>
                    <a:p>
                      <a:pPr algn="ctr"/>
                      <a:r>
                        <a:rPr lang="sv-SE" dirty="0" smtClean="0"/>
                        <a:t>5</a:t>
                      </a:r>
                    </a:p>
                    <a:p>
                      <a:pPr algn="ctr"/>
                      <a:r>
                        <a:rPr lang="sv-SE" dirty="0" smtClean="0"/>
                        <a:t>6</a:t>
                      </a:r>
                    </a:p>
                    <a:p>
                      <a:pPr algn="ctr"/>
                      <a:r>
                        <a:rPr lang="sv-SE" dirty="0" smtClean="0"/>
                        <a:t>7</a:t>
                      </a:r>
                    </a:p>
                    <a:p>
                      <a:pPr algn="ctr"/>
                      <a:r>
                        <a:rPr lang="sv-SE" dirty="0" smtClean="0"/>
                        <a:t>8</a:t>
                      </a:r>
                    </a:p>
                    <a:p>
                      <a:pPr algn="ctr"/>
                      <a:r>
                        <a:rPr lang="sv-SE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-</a:t>
                      </a:r>
                    </a:p>
                    <a:p>
                      <a:pPr algn="ctr"/>
                      <a:r>
                        <a:rPr lang="sv-SE" dirty="0" smtClean="0"/>
                        <a:t>A och</a:t>
                      </a:r>
                      <a:r>
                        <a:rPr lang="sv-SE" baseline="0" dirty="0" smtClean="0"/>
                        <a:t> B</a:t>
                      </a:r>
                      <a:r>
                        <a:rPr lang="sv-SE" dirty="0" smtClean="0"/>
                        <a:t> </a:t>
                      </a:r>
                    </a:p>
                    <a:p>
                      <a:pPr algn="ctr"/>
                      <a:endParaRPr lang="sv-SE" dirty="0" smtClean="0"/>
                    </a:p>
                    <a:p>
                      <a:pPr algn="ctr"/>
                      <a:r>
                        <a:rPr lang="sv-SE" dirty="0" smtClean="0"/>
                        <a:t>C</a:t>
                      </a:r>
                    </a:p>
                    <a:p>
                      <a:pPr algn="ctr"/>
                      <a:r>
                        <a:rPr lang="sv-SE" dirty="0" smtClean="0"/>
                        <a:t>D</a:t>
                      </a:r>
                    </a:p>
                    <a:p>
                      <a:pPr algn="ctr"/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-</a:t>
                      </a:r>
                    </a:p>
                    <a:p>
                      <a:pPr algn="ctr"/>
                      <a:r>
                        <a:rPr lang="sv-SE" dirty="0" smtClean="0"/>
                        <a:t>-</a:t>
                      </a:r>
                    </a:p>
                    <a:p>
                      <a:pPr algn="ctr"/>
                      <a:r>
                        <a:rPr lang="sv-SE" dirty="0" smtClean="0"/>
                        <a:t>90-100</a:t>
                      </a:r>
                    </a:p>
                    <a:p>
                      <a:pPr algn="ctr"/>
                      <a:r>
                        <a:rPr lang="sv-SE" dirty="0" smtClean="0"/>
                        <a:t>20-40</a:t>
                      </a:r>
                    </a:p>
                    <a:p>
                      <a:pPr algn="ctr"/>
                      <a:r>
                        <a:rPr lang="sv-SE" dirty="0" smtClean="0"/>
                        <a:t>10-20</a:t>
                      </a:r>
                    </a:p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0.45 m/s</a:t>
                      </a:r>
                    </a:p>
                    <a:p>
                      <a:pPr algn="ctr"/>
                      <a:r>
                        <a:rPr lang="sv-SE" dirty="0" smtClean="0"/>
                        <a:t>”</a:t>
                      </a:r>
                    </a:p>
                    <a:p>
                      <a:pPr algn="ctr"/>
                      <a:endParaRPr lang="sv-SE" dirty="0" smtClean="0"/>
                    </a:p>
                    <a:p>
                      <a:pPr algn="ctr"/>
                      <a:endParaRPr lang="sv-SE" dirty="0" smtClean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Bildobjekt 6" descr="Logotyp--Klar-TRANSPARENT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2198" y="5072074"/>
            <a:ext cx="2857520" cy="142876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02920" y="428604"/>
            <a:ext cx="8183880" cy="1071570"/>
          </a:xfrm>
        </p:spPr>
        <p:txBody>
          <a:bodyPr>
            <a:normAutofit fontScale="90000"/>
          </a:bodyPr>
          <a:lstStyle/>
          <a:p>
            <a:r>
              <a:rPr lang="sv-SE" dirty="0" smtClean="0">
                <a:solidFill>
                  <a:srgbClr val="C00000"/>
                </a:solidFill>
                <a:latin typeface="Eras Bold ITC" pitchFamily="34" charset="0"/>
              </a:rPr>
              <a:t>Max antal tillåtna partiklar/m3 lika med och större än angiven storlek</a:t>
            </a:r>
            <a:endParaRPr lang="sv-SE" dirty="0">
              <a:solidFill>
                <a:srgbClr val="C00000"/>
              </a:solidFill>
              <a:latin typeface="Eras Bold ITC" pitchFamily="34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02920" y="2000240"/>
            <a:ext cx="8183880" cy="278608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sv-SE" dirty="0" smtClean="0"/>
              <a:t>GMP Klasser	Vila		       Produktion</a:t>
            </a:r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r>
              <a:rPr lang="sv-SE" dirty="0" smtClean="0"/>
              <a:t>	   	          </a:t>
            </a:r>
            <a:r>
              <a:rPr lang="sv-SE" sz="2000" b="1" dirty="0" smtClean="0"/>
              <a:t>0,5 my       5,0 my               0,5 my     5,0 my</a:t>
            </a:r>
          </a:p>
          <a:p>
            <a:pPr>
              <a:buNone/>
            </a:pPr>
            <a:r>
              <a:rPr lang="sv-SE" dirty="0" smtClean="0"/>
              <a:t>A		          </a:t>
            </a:r>
            <a:r>
              <a:rPr lang="sv-SE" sz="2000" dirty="0" smtClean="0"/>
              <a:t>3520           20	           3520        20</a:t>
            </a:r>
          </a:p>
          <a:p>
            <a:pPr>
              <a:buNone/>
            </a:pPr>
            <a:endParaRPr lang="sv-SE" sz="2000" dirty="0" smtClean="0"/>
          </a:p>
          <a:p>
            <a:pPr>
              <a:buNone/>
            </a:pPr>
            <a:r>
              <a:rPr lang="sv-SE" dirty="0" smtClean="0"/>
              <a:t>B		          </a:t>
            </a:r>
            <a:r>
              <a:rPr lang="sv-SE" sz="2000" dirty="0" smtClean="0"/>
              <a:t>3520           29</a:t>
            </a:r>
            <a:r>
              <a:rPr lang="sv-SE" dirty="0" smtClean="0"/>
              <a:t>	        </a:t>
            </a:r>
            <a:r>
              <a:rPr lang="sv-SE" sz="2000" dirty="0" smtClean="0"/>
              <a:t>352000</a:t>
            </a:r>
            <a:r>
              <a:rPr lang="sv-SE" dirty="0" smtClean="0"/>
              <a:t>   </a:t>
            </a:r>
            <a:r>
              <a:rPr lang="sv-SE" sz="2000" dirty="0" smtClean="0"/>
              <a:t>2900</a:t>
            </a:r>
            <a:r>
              <a:rPr lang="sv-SE" dirty="0" smtClean="0"/>
              <a:t>  </a:t>
            </a:r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r>
              <a:rPr lang="sv-SE" dirty="0" smtClean="0"/>
              <a:t>C		          </a:t>
            </a:r>
            <a:r>
              <a:rPr lang="sv-SE" sz="2000" dirty="0" smtClean="0"/>
              <a:t>352000       2900                   3520000   29000</a:t>
            </a:r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r>
              <a:rPr lang="sv-SE" dirty="0" smtClean="0"/>
              <a:t>D                   </a:t>
            </a:r>
            <a:r>
              <a:rPr lang="sv-SE" sz="2000" dirty="0" smtClean="0"/>
              <a:t>3520000     29000                  Ej angivet</a:t>
            </a:r>
            <a:endParaRPr lang="sv-SE" dirty="0"/>
          </a:p>
        </p:txBody>
      </p:sp>
      <p:pic>
        <p:nvPicPr>
          <p:cNvPr id="5" name="Bildobjekt 4" descr="Logotyp--Klar-TRANSPARENT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2198" y="5072074"/>
            <a:ext cx="2857520" cy="14287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02920" y="428604"/>
            <a:ext cx="8183880" cy="1285884"/>
          </a:xfrm>
        </p:spPr>
        <p:txBody>
          <a:bodyPr/>
          <a:lstStyle/>
          <a:p>
            <a:r>
              <a:rPr lang="sv-SE" dirty="0" err="1" smtClean="0">
                <a:solidFill>
                  <a:srgbClr val="C00000"/>
                </a:solidFill>
              </a:rPr>
              <a:t>Rekomenderat</a:t>
            </a:r>
            <a:r>
              <a:rPr lang="sv-SE" dirty="0" smtClean="0">
                <a:solidFill>
                  <a:srgbClr val="C00000"/>
                </a:solidFill>
              </a:rPr>
              <a:t> medelvärde för mikrobiologisk kontaminering</a:t>
            </a:r>
            <a:endParaRPr lang="sv-SE" dirty="0">
              <a:solidFill>
                <a:srgbClr val="C00000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02920" y="2071678"/>
            <a:ext cx="8183880" cy="30003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v-SE" dirty="0" smtClean="0"/>
              <a:t>GMP Klasser	Aktiv Luftprovning CFU/m3</a:t>
            </a:r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r>
              <a:rPr lang="sv-SE" dirty="0" smtClean="0"/>
              <a:t>A				&lt;1</a:t>
            </a:r>
          </a:p>
          <a:p>
            <a:pPr>
              <a:buNone/>
            </a:pPr>
            <a:r>
              <a:rPr lang="sv-SE" dirty="0" smtClean="0"/>
              <a:t>B				10</a:t>
            </a:r>
          </a:p>
          <a:p>
            <a:pPr>
              <a:buNone/>
            </a:pPr>
            <a:r>
              <a:rPr lang="sv-SE" dirty="0" smtClean="0"/>
              <a:t>C				100</a:t>
            </a:r>
          </a:p>
          <a:p>
            <a:pPr>
              <a:buNone/>
            </a:pPr>
            <a:r>
              <a:rPr lang="sv-SE" dirty="0" smtClean="0"/>
              <a:t>D			200</a:t>
            </a:r>
            <a:endParaRPr lang="sv-SE" dirty="0"/>
          </a:p>
        </p:txBody>
      </p:sp>
      <p:pic>
        <p:nvPicPr>
          <p:cNvPr id="4" name="Bildobjekt 3" descr="Logotyp--Klar-TRANSPARENT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3636" y="5072074"/>
            <a:ext cx="2857520" cy="14287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sv-SE" sz="5400" dirty="0" smtClean="0">
                <a:solidFill>
                  <a:srgbClr val="C00000"/>
                </a:solidFill>
                <a:latin typeface="Eras Bold ITC" pitchFamily="34" charset="0"/>
              </a:rPr>
              <a:t>Produkter</a:t>
            </a:r>
            <a:endParaRPr lang="sv-SE" sz="5400" dirty="0">
              <a:solidFill>
                <a:srgbClr val="C00000"/>
              </a:solidFill>
              <a:latin typeface="Eras Bold ITC" pitchFamily="34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00034" y="1571612"/>
            <a:ext cx="8183880" cy="4187952"/>
          </a:xfrm>
        </p:spPr>
        <p:txBody>
          <a:bodyPr>
            <a:normAutofit/>
          </a:bodyPr>
          <a:lstStyle/>
          <a:p>
            <a:r>
              <a:rPr lang="sv-SE" dirty="0" smtClean="0"/>
              <a:t>HEPA, ULPA filter</a:t>
            </a:r>
          </a:p>
          <a:p>
            <a:r>
              <a:rPr lang="sv-SE" dirty="0" smtClean="0"/>
              <a:t>Taksystem</a:t>
            </a:r>
          </a:p>
          <a:p>
            <a:r>
              <a:rPr lang="sv-SE" dirty="0" smtClean="0"/>
              <a:t>Filterhus</a:t>
            </a:r>
          </a:p>
          <a:p>
            <a:r>
              <a:rPr lang="sv-SE" dirty="0" err="1" smtClean="0"/>
              <a:t>FFU-er</a:t>
            </a:r>
            <a:endParaRPr lang="sv-SE" dirty="0" smtClean="0"/>
          </a:p>
          <a:p>
            <a:r>
              <a:rPr lang="sv-SE" dirty="0" smtClean="0"/>
              <a:t>LAF Kabiner</a:t>
            </a:r>
          </a:p>
          <a:p>
            <a:r>
              <a:rPr lang="sv-SE" dirty="0" smtClean="0"/>
              <a:t>Renrumsarmaturer</a:t>
            </a:r>
          </a:p>
          <a:p>
            <a:r>
              <a:rPr lang="sv-SE" dirty="0" smtClean="0"/>
              <a:t>Operationstak</a:t>
            </a:r>
          </a:p>
          <a:p>
            <a:r>
              <a:rPr lang="sv-SE" dirty="0" smtClean="0"/>
              <a:t>Specialbyggda LAF-enheter</a:t>
            </a:r>
            <a:endParaRPr lang="sv-SE" dirty="0"/>
          </a:p>
        </p:txBody>
      </p:sp>
      <p:pic>
        <p:nvPicPr>
          <p:cNvPr id="6" name="Bildobjekt 5" descr="Logotyp--Klar-TRANSPARENT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2198" y="5072074"/>
            <a:ext cx="2857520" cy="14287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1358</TotalTime>
  <Words>214</Words>
  <Application>Microsoft Office PowerPoint</Application>
  <PresentationFormat>Bildspel på skärmen (4:3)</PresentationFormat>
  <Paragraphs>108</Paragraphs>
  <Slides>20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20</vt:i4>
      </vt:variant>
    </vt:vector>
  </HeadingPairs>
  <TitlesOfParts>
    <vt:vector size="21" baseType="lpstr">
      <vt:lpstr>Aspekt</vt:lpstr>
      <vt:lpstr>   Välkommen till    CRN Clean Room Nordic AB</vt:lpstr>
      <vt:lpstr>Min bakgrund</vt:lpstr>
      <vt:lpstr>Tillsammans ett vinnande koncept</vt:lpstr>
      <vt:lpstr>Definitionen på ett rent rum  Ett slutet rum med fullständig kontroll på tryck, luftflöde, fuktighet och partiklar.</vt:lpstr>
      <vt:lpstr>HEPA,ULPA</vt:lpstr>
      <vt:lpstr>Renrumsklasser</vt:lpstr>
      <vt:lpstr>Max antal tillåtna partiklar/m3 lika med och större än angiven storlek</vt:lpstr>
      <vt:lpstr>Rekomenderat medelvärde för mikrobiologisk kontaminering</vt:lpstr>
      <vt:lpstr>Produkter</vt:lpstr>
      <vt:lpstr>Filterklasser</vt:lpstr>
      <vt:lpstr>Konstruktiontekniker</vt:lpstr>
      <vt:lpstr>Open Plenum</vt:lpstr>
      <vt:lpstr>Bild 13</vt:lpstr>
      <vt:lpstr>Bild 14</vt:lpstr>
      <vt:lpstr>Bild 15</vt:lpstr>
      <vt:lpstr>Tack för visat intresse !</vt:lpstr>
      <vt:lpstr>Hemsida Vi kan renrumsteknik.   För kontakt vänligen ring    Lars Lundberg 070-590 40 05 eller e-post lars.lundberg@crnordic.com</vt:lpstr>
      <vt:lpstr>CRN Clean Room Nordic Renrumskatalog</vt:lpstr>
      <vt:lpstr>Vi kan renrumsteknik www.crnordic.com Tel. 0171- 46 05 02 070-590 40 05 </vt:lpstr>
      <vt:lpstr>Bild 20</vt:lpstr>
    </vt:vector>
  </TitlesOfParts>
  <Company>CRN Clean Room Nordic 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CRN Clean Room Nordic AB</dc:title>
  <dc:creator>Lars Lundberg</dc:creator>
  <cp:lastModifiedBy>Lars Lundberg</cp:lastModifiedBy>
  <cp:revision>141</cp:revision>
  <dcterms:created xsi:type="dcterms:W3CDTF">2009-02-03T10:19:31Z</dcterms:created>
  <dcterms:modified xsi:type="dcterms:W3CDTF">2010-02-15T13:15:07Z</dcterms:modified>
</cp:coreProperties>
</file>